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76" r:id="rId2"/>
    <p:sldId id="290" r:id="rId3"/>
    <p:sldId id="291" r:id="rId4"/>
    <p:sldId id="259" r:id="rId5"/>
    <p:sldId id="261" r:id="rId6"/>
    <p:sldId id="277" r:id="rId7"/>
    <p:sldId id="260" r:id="rId8"/>
    <p:sldId id="292" r:id="rId9"/>
    <p:sldId id="293" r:id="rId10"/>
    <p:sldId id="281" r:id="rId11"/>
    <p:sldId id="282" r:id="rId12"/>
    <p:sldId id="283" r:id="rId13"/>
    <p:sldId id="284" r:id="rId14"/>
    <p:sldId id="285" r:id="rId15"/>
    <p:sldId id="286" r:id="rId16"/>
    <p:sldId id="288" r:id="rId17"/>
    <p:sldId id="289" r:id="rId18"/>
    <p:sldId id="262" r:id="rId19"/>
    <p:sldId id="279" r:id="rId20"/>
    <p:sldId id="2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7BF8-E16F-4FF4-87A7-2A278B58D949}" type="datetimeFigureOut">
              <a:rPr lang="en-US" smtClean="0"/>
              <a:t>05/05/2024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B94E-C7F8-45F6-9773-FDD2BF7CF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40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7BF8-E16F-4FF4-87A7-2A278B58D949}" type="datetimeFigureOut">
              <a:rPr lang="en-US" smtClean="0"/>
              <a:t>05/05/2024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B94E-C7F8-45F6-9773-FDD2BF7CF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62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7BF8-E16F-4FF4-87A7-2A278B58D949}" type="datetimeFigureOut">
              <a:rPr lang="en-US" smtClean="0"/>
              <a:t>05/05/2024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B94E-C7F8-45F6-9773-FDD2BF7CF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9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7BF8-E16F-4FF4-87A7-2A278B58D949}" type="datetimeFigureOut">
              <a:rPr lang="en-US" smtClean="0"/>
              <a:t>05/05/2024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B94E-C7F8-45F6-9773-FDD2BF7CF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4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7BF8-E16F-4FF4-87A7-2A278B58D949}" type="datetimeFigureOut">
              <a:rPr lang="en-US" smtClean="0"/>
              <a:t>05/05/2024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B94E-C7F8-45F6-9773-FDD2BF7CF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8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7BF8-E16F-4FF4-87A7-2A278B58D949}" type="datetimeFigureOut">
              <a:rPr lang="en-US" smtClean="0"/>
              <a:t>05/05/2024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B94E-C7F8-45F6-9773-FDD2BF7CF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3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7BF8-E16F-4FF4-87A7-2A278B58D949}" type="datetimeFigureOut">
              <a:rPr lang="en-US" smtClean="0"/>
              <a:t>05/05/2024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B94E-C7F8-45F6-9773-FDD2BF7CF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0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7BF8-E16F-4FF4-87A7-2A278B58D949}" type="datetimeFigureOut">
              <a:rPr lang="en-US" smtClean="0"/>
              <a:t>05/05/2024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B94E-C7F8-45F6-9773-FDD2BF7CF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16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7BF8-E16F-4FF4-87A7-2A278B58D949}" type="datetimeFigureOut">
              <a:rPr lang="en-US" smtClean="0"/>
              <a:t>05/05/2024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B94E-C7F8-45F6-9773-FDD2BF7CF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5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7BF8-E16F-4FF4-87A7-2A278B58D949}" type="datetimeFigureOut">
              <a:rPr lang="en-US" smtClean="0"/>
              <a:t>05/05/2024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B94E-C7F8-45F6-9773-FDD2BF7CF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77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37BF8-E16F-4FF4-87A7-2A278B58D949}" type="datetimeFigureOut">
              <a:rPr lang="en-US" smtClean="0"/>
              <a:t>05/05/2024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DB94E-C7F8-45F6-9773-FDD2BF7CF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37BF8-E16F-4FF4-87A7-2A278B58D949}" type="datetimeFigureOut">
              <a:rPr lang="en-US" smtClean="0"/>
              <a:t>05/05/2024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DB94E-C7F8-45F6-9773-FDD2BF7CF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1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3668" y="5904652"/>
            <a:ext cx="1094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93" y="1488793"/>
            <a:ext cx="11549615" cy="417502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1192" y="219552"/>
            <a:ext cx="11716133" cy="1269241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47: </a:t>
            </a:r>
            <a:b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DẠNG NĂNG LƯỢNG</a:t>
            </a:r>
          </a:p>
        </p:txBody>
      </p:sp>
    </p:spTree>
    <p:extLst>
      <p:ext uri="{BB962C8B-B14F-4D97-AF65-F5344CB8AC3E}">
        <p14:creationId xmlns:p14="http://schemas.microsoft.com/office/powerpoint/2010/main" val="109123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52866" y="1283171"/>
            <a:ext cx="2595282" cy="94129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7725" y="1403118"/>
            <a:ext cx="7550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8912" y="257835"/>
            <a:ext cx="1187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 thể phân loại năng lượng dựa vào </a:t>
            </a:r>
            <a:r>
              <a:rPr lang="vi-VN" sz="3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nguồn phát </a:t>
            </a:r>
            <a:r>
              <a:rPr lang="vi-VN" sz="36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 nó như sau: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Quạt trần 3 cánh kết hợp đèn trang trí Classic SD8031 (Kèm Remote) | Mua  Chung, Hot deal Hà Nộ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12" y="2726581"/>
            <a:ext cx="4049956" cy="333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Vì sao quả bóng có thể tự lăn từ chân dốc lên đỉnh dốc tại các ngọn đồi  phản trọng lực?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113" y="2726581"/>
            <a:ext cx="3821374" cy="333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://www.gif.ovh/vietnamese-gif/%C4%91i%20xe%20%C4%91%E1%BA%A1p%20Gif/%C4%91i%20xe%20%C4%91%E1%BA%A1p%20Gif%20(2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732" y="2726581"/>
            <a:ext cx="3440356" cy="333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6681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88349" y="152014"/>
            <a:ext cx="4459114" cy="94129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744" y="1262346"/>
            <a:ext cx="1153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8" y="2825087"/>
            <a:ext cx="3926719" cy="3684095"/>
          </a:xfrm>
          <a:prstGeom prst="rect">
            <a:avLst/>
          </a:prstGeom>
        </p:spPr>
      </p:pic>
      <p:pic>
        <p:nvPicPr>
          <p:cNvPr id="12296" name="Picture 8" descr="Những Thác Nước Đẹp Tại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746" y="2825087"/>
            <a:ext cx="3589057" cy="368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2 cây Dừa xiêm lùn giống. | Shopee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047" y="2825087"/>
            <a:ext cx="3589057" cy="368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218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07876" y="174009"/>
            <a:ext cx="6164172" cy="94129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874" y="1390101"/>
            <a:ext cx="11385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ó thể đốt diêm bằng cách quẹt lên tường hay không? | Tinh t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39" y="2511227"/>
            <a:ext cx="5322479" cy="384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Tạm dừng tổ chức lễ hội, không bắn pháo hoa nổ dịp Tết Nguyên đán Nhâm Dần  2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07" y="2511227"/>
            <a:ext cx="5333911" cy="384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5444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80179" y="351430"/>
            <a:ext cx="6892120" cy="94129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068" y="1707223"/>
            <a:ext cx="9017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Phân biệt chất lượng đèn pin: Chuyện không khó! - Phầ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7" y="2661314"/>
            <a:ext cx="3831317" cy="384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Tivi 247 - Xem tivi online, Xem tivi Trực tuyến v1.6.1 [Mod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804" y="2661314"/>
            <a:ext cx="3816813" cy="38452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6900" y="2661314"/>
            <a:ext cx="3603033" cy="384525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94847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66030" y="346976"/>
            <a:ext cx="6755642" cy="94129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4018" y="1575284"/>
            <a:ext cx="9372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224" name="Picture 8" descr="Bóng đè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943" y="2743203"/>
            <a:ext cx="2415653" cy="37678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Vì sao đom đóm có thể phát sán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609" y="2743202"/>
            <a:ext cx="4467405" cy="376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ăng lượng mặt trời là gì, được dùng để làm gì?">
            <a:extLst>
              <a:ext uri="{FF2B5EF4-FFF2-40B4-BE49-F238E27FC236}">
                <a16:creationId xmlns="" xmlns:a16="http://schemas.microsoft.com/office/drawing/2014/main" id="{FA1F395F-66FD-0751-3E51-50FEE1308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86" y="2743202"/>
            <a:ext cx="3507513" cy="376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565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89613" y="265969"/>
            <a:ext cx="5049120" cy="94129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371" y="1620672"/>
            <a:ext cx="10039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Lan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194" name="Picture 2" descr="Loa Tich Hợp Ampli Tannoy Monitor Gold 5 - TecHland-Audi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71" y="2550899"/>
            <a:ext cx="3734719" cy="365311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rống Jazz - sự hội tụ của âm thanh thế hệ mới | websosanh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949" y="2550899"/>
            <a:ext cx="3875963" cy="365311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ÁO TRÚC &amp;amp;gt; SÁO ĐÔ | Shopee Việt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771" y="2550899"/>
            <a:ext cx="3459427" cy="3653118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979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70997" y="212787"/>
            <a:ext cx="6400799" cy="94129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0689" y="1371348"/>
            <a:ext cx="9169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Nước sôi có an toàn để uống không? Uống nước an to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855" y="2365300"/>
            <a:ext cx="3903261" cy="362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Những thói quen sai lầm khi phơi quần áo trong mùa h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054" y="2365300"/>
            <a:ext cx="4029257" cy="357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ìm hiểu về cấu tạo bóng đèn sợi đốt – Công ty đèn LED Philips Mạnh Phát">
            <a:extLst>
              <a:ext uri="{FF2B5EF4-FFF2-40B4-BE49-F238E27FC236}">
                <a16:creationId xmlns="" xmlns:a16="http://schemas.microsoft.com/office/drawing/2014/main" id="{C4640B17-5177-03A4-2EC4-770E745CE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89" y="2314623"/>
            <a:ext cx="3294228" cy="357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840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18782" y="1153550"/>
            <a:ext cx="2926080" cy="8721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</a:t>
            </a:r>
          </a:p>
        </p:txBody>
      </p:sp>
      <p:sp>
        <p:nvSpPr>
          <p:cNvPr id="3" name="Freeform 2"/>
          <p:cNvSpPr/>
          <p:nvPr/>
        </p:nvSpPr>
        <p:spPr>
          <a:xfrm>
            <a:off x="1406769" y="2025746"/>
            <a:ext cx="3193366" cy="1364567"/>
          </a:xfrm>
          <a:custGeom>
            <a:avLst/>
            <a:gdLst>
              <a:gd name="connsiteX0" fmla="*/ 3193366 w 3193366"/>
              <a:gd name="connsiteY0" fmla="*/ 0 h 1364567"/>
              <a:gd name="connsiteX1" fmla="*/ 872197 w 3193366"/>
              <a:gd name="connsiteY1" fmla="*/ 295422 h 1364567"/>
              <a:gd name="connsiteX2" fmla="*/ 0 w 3193366"/>
              <a:gd name="connsiteY2" fmla="*/ 1364567 h 136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93366" h="1364567">
                <a:moveTo>
                  <a:pt x="3193366" y="0"/>
                </a:moveTo>
                <a:cubicBezTo>
                  <a:pt x="2298895" y="33997"/>
                  <a:pt x="1404425" y="67994"/>
                  <a:pt x="872197" y="295422"/>
                </a:cubicBezTo>
                <a:cubicBezTo>
                  <a:pt x="339969" y="522850"/>
                  <a:pt x="169984" y="943708"/>
                  <a:pt x="0" y="1364567"/>
                </a:cubicBezTo>
              </a:path>
            </a:pathLst>
          </a:cu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118253" y="2011680"/>
            <a:ext cx="3474720" cy="1364566"/>
          </a:xfrm>
          <a:custGeom>
            <a:avLst/>
            <a:gdLst>
              <a:gd name="connsiteX0" fmla="*/ 0 w 3474720"/>
              <a:gd name="connsiteY0" fmla="*/ 0 h 1364566"/>
              <a:gd name="connsiteX1" fmla="*/ 2743200 w 3474720"/>
              <a:gd name="connsiteY1" fmla="*/ 576775 h 1364566"/>
              <a:gd name="connsiteX2" fmla="*/ 3474720 w 3474720"/>
              <a:gd name="connsiteY2" fmla="*/ 1364566 h 136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4720" h="1364566">
                <a:moveTo>
                  <a:pt x="0" y="0"/>
                </a:moveTo>
                <a:cubicBezTo>
                  <a:pt x="1082040" y="174673"/>
                  <a:pt x="2164080" y="349347"/>
                  <a:pt x="2743200" y="576775"/>
                </a:cubicBezTo>
                <a:cubicBezTo>
                  <a:pt x="3322320" y="804203"/>
                  <a:pt x="3398520" y="1084384"/>
                  <a:pt x="3474720" y="1364566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532185" y="2039815"/>
            <a:ext cx="2363372" cy="2700997"/>
          </a:xfrm>
          <a:custGeom>
            <a:avLst/>
            <a:gdLst>
              <a:gd name="connsiteX0" fmla="*/ 2363372 w 2363372"/>
              <a:gd name="connsiteY0" fmla="*/ 0 h 2700997"/>
              <a:gd name="connsiteX1" fmla="*/ 1941341 w 2363372"/>
              <a:gd name="connsiteY1" fmla="*/ 168813 h 2700997"/>
              <a:gd name="connsiteX2" fmla="*/ 365760 w 2363372"/>
              <a:gd name="connsiteY2" fmla="*/ 731520 h 2700997"/>
              <a:gd name="connsiteX3" fmla="*/ 0 w 2363372"/>
              <a:gd name="connsiteY3" fmla="*/ 2700997 h 270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3372" h="2700997">
                <a:moveTo>
                  <a:pt x="2363372" y="0"/>
                </a:moveTo>
                <a:cubicBezTo>
                  <a:pt x="2318824" y="23446"/>
                  <a:pt x="1941341" y="168813"/>
                  <a:pt x="1941341" y="168813"/>
                </a:cubicBezTo>
                <a:cubicBezTo>
                  <a:pt x="1608406" y="290733"/>
                  <a:pt x="689317" y="309489"/>
                  <a:pt x="365760" y="731520"/>
                </a:cubicBezTo>
                <a:cubicBezTo>
                  <a:pt x="42203" y="1153551"/>
                  <a:pt x="21101" y="1927274"/>
                  <a:pt x="0" y="2700997"/>
                </a:cubicBezTo>
              </a:path>
            </a:pathLst>
          </a:cu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149969" y="2011680"/>
            <a:ext cx="1181686" cy="1223889"/>
          </a:xfrm>
          <a:custGeom>
            <a:avLst/>
            <a:gdLst>
              <a:gd name="connsiteX0" fmla="*/ 1181686 w 1181686"/>
              <a:gd name="connsiteY0" fmla="*/ 0 h 1223889"/>
              <a:gd name="connsiteX1" fmla="*/ 393896 w 1181686"/>
              <a:gd name="connsiteY1" fmla="*/ 393895 h 1223889"/>
              <a:gd name="connsiteX2" fmla="*/ 0 w 1181686"/>
              <a:gd name="connsiteY2" fmla="*/ 1223889 h 122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686" h="1223889">
                <a:moveTo>
                  <a:pt x="1181686" y="0"/>
                </a:moveTo>
                <a:cubicBezTo>
                  <a:pt x="886265" y="94957"/>
                  <a:pt x="590844" y="189914"/>
                  <a:pt x="393896" y="393895"/>
                </a:cubicBezTo>
                <a:cubicBezTo>
                  <a:pt x="196948" y="597876"/>
                  <a:pt x="98474" y="910882"/>
                  <a:pt x="0" y="1223889"/>
                </a:cubicBezTo>
              </a:path>
            </a:pathLst>
          </a:cu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5627077" y="2067951"/>
            <a:ext cx="42203" cy="2588455"/>
          </a:xfrm>
          <a:custGeom>
            <a:avLst/>
            <a:gdLst>
              <a:gd name="connsiteX0" fmla="*/ 0 w 42203"/>
              <a:gd name="connsiteY0" fmla="*/ 0 h 2588455"/>
              <a:gd name="connsiteX1" fmla="*/ 42203 w 42203"/>
              <a:gd name="connsiteY1" fmla="*/ 2588455 h 258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2203" h="2588455">
                <a:moveTo>
                  <a:pt x="0" y="0"/>
                </a:moveTo>
                <a:lnTo>
                  <a:pt x="42203" y="2588455"/>
                </a:lnTo>
              </a:path>
            </a:pathLst>
          </a:custGeom>
          <a:noFill/>
          <a:ln w="3492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5908431" y="2053883"/>
            <a:ext cx="847130" cy="1181686"/>
          </a:xfrm>
          <a:custGeom>
            <a:avLst/>
            <a:gdLst>
              <a:gd name="connsiteX0" fmla="*/ 0 w 847130"/>
              <a:gd name="connsiteY0" fmla="*/ 0 h 1181686"/>
              <a:gd name="connsiteX1" fmla="*/ 717452 w 847130"/>
              <a:gd name="connsiteY1" fmla="*/ 407963 h 1181686"/>
              <a:gd name="connsiteX2" fmla="*/ 844061 w 847130"/>
              <a:gd name="connsiteY2" fmla="*/ 1181686 h 118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7130" h="1181686">
                <a:moveTo>
                  <a:pt x="0" y="0"/>
                </a:moveTo>
                <a:cubicBezTo>
                  <a:pt x="288387" y="105507"/>
                  <a:pt x="576775" y="211015"/>
                  <a:pt x="717452" y="407963"/>
                </a:cubicBezTo>
                <a:cubicBezTo>
                  <a:pt x="858129" y="604911"/>
                  <a:pt x="851095" y="893298"/>
                  <a:pt x="844061" y="1181686"/>
                </a:cubicBezTo>
              </a:path>
            </a:pathLst>
          </a:custGeom>
          <a:noFill/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6428935" y="1997612"/>
            <a:ext cx="1730327" cy="2686930"/>
          </a:xfrm>
          <a:custGeom>
            <a:avLst/>
            <a:gdLst>
              <a:gd name="connsiteX0" fmla="*/ 0 w 1730327"/>
              <a:gd name="connsiteY0" fmla="*/ 0 h 2686930"/>
              <a:gd name="connsiteX1" fmla="*/ 1223890 w 1730327"/>
              <a:gd name="connsiteY1" fmla="*/ 506437 h 2686930"/>
              <a:gd name="connsiteX2" fmla="*/ 1730327 w 1730327"/>
              <a:gd name="connsiteY2" fmla="*/ 2686930 h 2686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0327" h="2686930">
                <a:moveTo>
                  <a:pt x="0" y="0"/>
                </a:moveTo>
                <a:cubicBezTo>
                  <a:pt x="467751" y="29307"/>
                  <a:pt x="935502" y="58615"/>
                  <a:pt x="1223890" y="506437"/>
                </a:cubicBezTo>
                <a:cubicBezTo>
                  <a:pt x="1512278" y="954259"/>
                  <a:pt x="1621302" y="1820594"/>
                  <a:pt x="1730327" y="2686930"/>
                </a:cubicBezTo>
              </a:path>
            </a:pathLst>
          </a:custGeom>
          <a:noFill/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5087" y="3362178"/>
            <a:ext cx="1547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NĂNG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561515" y="4754880"/>
            <a:ext cx="18428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NĂNG HẤP DẪN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93367" y="3264487"/>
            <a:ext cx="23211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HÓA HỌC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40812" y="4754880"/>
            <a:ext cx="1603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ĐIỆN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44530" y="3180863"/>
            <a:ext cx="13364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ÁNH SÁNG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744266" y="4841243"/>
            <a:ext cx="13856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ÂM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002129" y="3462413"/>
            <a:ext cx="13786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LƯỢNG NHIỆT</a:t>
            </a:r>
          </a:p>
        </p:txBody>
      </p:sp>
    </p:spTree>
    <p:extLst>
      <p:ext uri="{BB962C8B-B14F-4D97-AF65-F5344CB8AC3E}">
        <p14:creationId xmlns:p14="http://schemas.microsoft.com/office/powerpoint/2010/main" val="22099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3427" y="209333"/>
            <a:ext cx="10844089" cy="627345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vert="horz" wrap="square" lIns="0" tIns="88872" rIns="0" bIns="8887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lang="en-US" alt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dạng năng lượng thường gặp: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ộng năng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 năng hấp dẫn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 lượng hóa học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 lượng điện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 lượng ánh sáng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 lượng nhiệt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ăng lượng âm,…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894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7" y="1282214"/>
            <a:ext cx="12041874" cy="55757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125" y="81885"/>
            <a:ext cx="11891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7506" y="3951779"/>
            <a:ext cx="3601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02557" y="3838865"/>
            <a:ext cx="3261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80900" y="5991032"/>
            <a:ext cx="1990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>
            <a:extLst>
              <a:ext uri="{FF2B5EF4-FFF2-40B4-BE49-F238E27FC236}">
                <a16:creationId xmlns="" xmlns:a16="http://schemas.microsoft.com/office/drawing/2014/main" id="{07BFBF2C-7726-36CE-F60C-14C349D59166}"/>
              </a:ext>
            </a:extLst>
          </p:cNvPr>
          <p:cNvSpPr/>
          <p:nvPr/>
        </p:nvSpPr>
        <p:spPr>
          <a:xfrm>
            <a:off x="506720" y="1148291"/>
            <a:ext cx="10982744" cy="241377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123- </a:t>
            </a:r>
            <a:r>
              <a:rPr lang="en-US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</a:p>
          <a:p>
            <a:pPr algn="ctr"/>
            <a:r>
              <a:rPr 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MỘT SỐ DẠNG NĂNG LƯỢNG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2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CA578760-4E3E-167B-F0F3-39AC47976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388273"/>
              </p:ext>
            </p:extLst>
          </p:nvPr>
        </p:nvGraphicFramePr>
        <p:xfrm>
          <a:off x="141027" y="1155943"/>
          <a:ext cx="11909946" cy="5737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8152">
                  <a:extLst>
                    <a:ext uri="{9D8B030D-6E8A-4147-A177-3AD203B41FA5}">
                      <a16:colId xmlns="" xmlns:a16="http://schemas.microsoft.com/office/drawing/2014/main" val="663353928"/>
                    </a:ext>
                  </a:extLst>
                </a:gridCol>
                <a:gridCol w="7436312">
                  <a:extLst>
                    <a:ext uri="{9D8B030D-6E8A-4147-A177-3AD203B41FA5}">
                      <a16:colId xmlns="" xmlns:a16="http://schemas.microsoft.com/office/drawing/2014/main" val="3151012978"/>
                    </a:ext>
                  </a:extLst>
                </a:gridCol>
                <a:gridCol w="1185482">
                  <a:extLst>
                    <a:ext uri="{9D8B030D-6E8A-4147-A177-3AD203B41FA5}">
                      <a16:colId xmlns="" xmlns:a16="http://schemas.microsoft.com/office/drawing/2014/main" val="372788150"/>
                    </a:ext>
                  </a:extLst>
                </a:gridCol>
              </a:tblGrid>
              <a:tr h="8977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 NĂNG LƯỢNG (A)</a:t>
                      </a:r>
                      <a:endParaRPr lang="en-US" sz="180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009" marR="77009" marT="38505" marB="3850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 TẢ (B)</a:t>
                      </a:r>
                      <a:endParaRPr lang="en-US" sz="180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009" marR="77009" marT="38505" marB="3850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Đáp</a:t>
                      </a:r>
                      <a:r>
                        <a:rPr lang="en-US" sz="280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</a:t>
                      </a:r>
                      <a:endParaRPr lang="en-US" sz="180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0735822"/>
                  </a:ext>
                </a:extLst>
              </a:tr>
              <a:tr h="5571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1.Hóa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009" marR="77009" marT="38505" marB="3850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tỏa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ngọn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sợi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đốt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009" marR="77009" marT="38505" marB="3850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6949322"/>
                  </a:ext>
                </a:extLst>
              </a:tr>
              <a:tr h="897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009" marR="77009" marT="38505" marB="3850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pin,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acquy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pin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sét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009" marR="77009" marT="38505" marB="3850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918208"/>
                  </a:ext>
                </a:extLst>
              </a:tr>
              <a:tr h="897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Năng lượng âm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009" marR="77009" marT="38505" marB="3850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,….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009" marR="77009" marT="38505" marB="3850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3757523"/>
                  </a:ext>
                </a:extLst>
              </a:tr>
              <a:tr h="897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Điện năng</a:t>
                      </a:r>
                      <a:endParaRPr lang="en-US" sz="18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009" marR="77009" marT="38505" marB="3850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trữ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pin,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nến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diêm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,…..)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009" marR="77009" marT="38505" marB="3850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30647268"/>
                  </a:ext>
                </a:extLst>
              </a:tr>
              <a:tr h="1219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Quang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009" marR="77009" marT="38505" marB="3850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nguồn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trống</a:t>
                      </a: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,….)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009" marR="77009" marT="38505" marB="3850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52800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94A9155-3149-01DA-34D7-85F37436F191}"/>
              </a:ext>
            </a:extLst>
          </p:cNvPr>
          <p:cNvSpPr txBox="1"/>
          <p:nvPr/>
        </p:nvSpPr>
        <p:spPr>
          <a:xfrm>
            <a:off x="122830" y="109181"/>
            <a:ext cx="11928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7F69EAE-D65F-6B19-5121-A65AFDD11CB4}"/>
              </a:ext>
            </a:extLst>
          </p:cNvPr>
          <p:cNvSpPr txBox="1"/>
          <p:nvPr/>
        </p:nvSpPr>
        <p:spPr>
          <a:xfrm>
            <a:off x="11013744" y="2110329"/>
            <a:ext cx="1037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72A9EA5-9A5A-3926-FDFD-03C62AEF324C}"/>
              </a:ext>
            </a:extLst>
          </p:cNvPr>
          <p:cNvSpPr txBox="1"/>
          <p:nvPr/>
        </p:nvSpPr>
        <p:spPr>
          <a:xfrm>
            <a:off x="11018293" y="5747395"/>
            <a:ext cx="1037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F569C7E-1206-0AD7-9392-D20727FD84DE}"/>
              </a:ext>
            </a:extLst>
          </p:cNvPr>
          <p:cNvSpPr txBox="1"/>
          <p:nvPr/>
        </p:nvSpPr>
        <p:spPr>
          <a:xfrm>
            <a:off x="11022843" y="2791961"/>
            <a:ext cx="1037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5C88131-EA71-8B20-BA89-D4012F30467F}"/>
              </a:ext>
            </a:extLst>
          </p:cNvPr>
          <p:cNvSpPr txBox="1"/>
          <p:nvPr/>
        </p:nvSpPr>
        <p:spPr>
          <a:xfrm>
            <a:off x="11010333" y="4665518"/>
            <a:ext cx="1037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FA4DA2D-334C-5D1A-23AC-9046D32159DE}"/>
              </a:ext>
            </a:extLst>
          </p:cNvPr>
          <p:cNvSpPr txBox="1"/>
          <p:nvPr/>
        </p:nvSpPr>
        <p:spPr>
          <a:xfrm>
            <a:off x="11045589" y="3771156"/>
            <a:ext cx="1037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e</a:t>
            </a:r>
          </a:p>
        </p:txBody>
      </p:sp>
    </p:spTree>
    <p:extLst>
      <p:ext uri="{BB962C8B-B14F-4D97-AF65-F5344CB8AC3E}">
        <p14:creationId xmlns:p14="http://schemas.microsoft.com/office/powerpoint/2010/main" val="46416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772" y="152531"/>
            <a:ext cx="66836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44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năng lượng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hoc24.vn/source/KHTN%206/KHTN6-%20K%E1%BA%BFt%20n%E1%BB%91i/Ch%C6%B0%C6%A1ng%209%20N%C4%83ng%20l%C6%B0%E1%BB%A3ng/1267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95" y="2709080"/>
            <a:ext cx="3664017" cy="36234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5CBEDA7-A95C-CD30-D2CD-53F634D67338}"/>
              </a:ext>
            </a:extLst>
          </p:cNvPr>
          <p:cNvSpPr txBox="1"/>
          <p:nvPr/>
        </p:nvSpPr>
        <p:spPr>
          <a:xfrm>
            <a:off x="209266" y="996895"/>
            <a:ext cx="116113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cuộc sống hàng ngày, chúng ta có thể nhận ra năng lượng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hoc24.vn/source/KHTN%206/KHTN6-%20K%E1%BA%BFt%20n%E1%BB%91i/Ch%C6%B0%C6%A1ng%209%20N%C4%83ng%20l%C6%B0%E1%BB%A3ng/10614924.jpg">
            <a:extLst>
              <a:ext uri="{FF2B5EF4-FFF2-40B4-BE49-F238E27FC236}">
                <a16:creationId xmlns="" xmlns:a16="http://schemas.microsoft.com/office/drawing/2014/main" id="{9C497160-0FFD-4245-4806-B7FF7291B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472" y="2702323"/>
            <a:ext cx="3511436" cy="36234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hoc24.vn/source/KHTN%206/KHTN6-%20K%E1%BA%BFt%20n%E1%BB%91i/Ch%C6%B0%C6%A1ng%209%20N%C4%83ng%20l%C6%B0%E1%BB%A3ng/giphy%20(1).gif">
            <a:extLst>
              <a:ext uri="{FF2B5EF4-FFF2-40B4-BE49-F238E27FC236}">
                <a16:creationId xmlns="" xmlns:a16="http://schemas.microsoft.com/office/drawing/2014/main" id="{3F4CABC1-B0A0-3AF9-79C5-E32BFA658A6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529" y="2702324"/>
            <a:ext cx="3760136" cy="362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40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068" y="193475"/>
            <a:ext cx="117606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cuộc sống hàng ngày, chúng ta có thể nhận ra năng lượng nhờ các biểu hiện của nó.</a:t>
            </a:r>
            <a:endParaRPr lang="vi-VN" sz="44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hoc24.vn/source/KHTN%206/KHTN6-%20K%E1%BA%BFt%20n%E1%BB%91i/Ch%C6%B0%C6%A1ng%209%20N%C4%83ng%20l%C6%B0%E1%BB%A3ng/1267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154" y="2310938"/>
            <a:ext cx="4775580" cy="403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4800CD3-57E5-3C5D-4E59-F806E8C8D340}"/>
              </a:ext>
            </a:extLst>
          </p:cNvPr>
          <p:cNvSpPr txBox="1"/>
          <p:nvPr/>
        </p:nvSpPr>
        <p:spPr>
          <a:xfrm>
            <a:off x="222068" y="1769744"/>
            <a:ext cx="6393683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endParaRPr lang="vi-VN" sz="4400" b="0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</a:t>
            </a:r>
            <a:r>
              <a:rPr lang="vi-V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năng </a:t>
            </a:r>
            <a:r>
              <a:rPr lang="vi-VN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ổ cắm điện cung cấp cho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các biểu hiện: ánh sáng, âm thanh, nhiệt do </a:t>
            </a:r>
            <a:r>
              <a:rPr lang="en-US" sz="4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ra.</a:t>
            </a:r>
            <a:endParaRPr lang="vi-VN" sz="44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9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hoc24.vn/source/KHTN%206/KHTN6-%20K%E1%BA%BFt%20n%E1%BB%91i/Ch%C6%B0%C6%A1ng%209%20N%C4%83ng%20l%C6%B0%E1%BB%A3ng/106149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21" y="634650"/>
            <a:ext cx="5361460" cy="564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2320" y="788764"/>
            <a:ext cx="55479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Nhận biết </a:t>
            </a:r>
            <a:r>
              <a:rPr lang="vi-VN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hóa năng</a:t>
            </a:r>
            <a:r>
              <a:rPr lang="vi-VN" sz="44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 do thức ăn cung cấp cho cơ thể qua sự ấm lên của cơ thể hoặc qua các hoạt động: đi bộ, chạy nhảy, đi xe đạp, chơi bóng,…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30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oc24.vn/source/KHTN%206/KHTN6-%20K%E1%BA%BFt%20n%E1%BB%91i/Ch%C6%B0%C6%A1ng%209%20N%C4%83ng%20l%C6%B0%E1%BB%A3ng/giphy%20(1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84" y="353743"/>
            <a:ext cx="5424239" cy="581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7955" y="411992"/>
            <a:ext cx="55813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0" i="0" dirty="0">
                <a:solidFill>
                  <a:srgbClr val="0070C0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Nhận biết </a:t>
            </a:r>
            <a:r>
              <a:rPr lang="vi-VN" sz="4800" b="1" dirty="0">
                <a:solidFill>
                  <a:srgbClr val="FF0000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năng lượng âm</a:t>
            </a:r>
            <a:r>
              <a:rPr lang="vi-VN" sz="4800" b="0" i="0" dirty="0">
                <a:solidFill>
                  <a:srgbClr val="0070C0"/>
                </a:solidFill>
                <a:effectLst/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 qua sự rung nhẹ của bàn tay áp vào màng loa tivi, sự rung động của mặt nước trong cốc thủy tinh đặt gần loa.</a:t>
            </a:r>
            <a:endParaRPr lang="en-US" sz="4800" dirty="0">
              <a:solidFill>
                <a:srgbClr val="0070C0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522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560" y="151998"/>
            <a:ext cx="1126504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6560" y="3429000"/>
            <a:ext cx="117744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3600" b="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 </a:t>
            </a:r>
            <a:r>
              <a:rPr lang="vi-VN" sz="3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bóng đèn đang sáng, quạt trần đang quay, máy tính đang 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bật,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vi-VN" sz="3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6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vi-VN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thanh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Loa, micrô, </a:t>
            </a:r>
            <a:r>
              <a:rPr lang="vi-VN" sz="3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 năng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bình nước nóng</a:t>
            </a:r>
          </a:p>
          <a:p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b="0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Ánh </a:t>
            </a:r>
            <a:r>
              <a:rPr lang="vi-VN" sz="36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sáng, đèn pin,…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6884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D781128-972C-9628-6B49-2C9052820238}"/>
              </a:ext>
            </a:extLst>
          </p:cNvPr>
          <p:cNvSpPr/>
          <p:nvPr/>
        </p:nvSpPr>
        <p:spPr>
          <a:xfrm>
            <a:off x="215667" y="335845"/>
            <a:ext cx="11760666" cy="618630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năng lượng</a:t>
            </a:r>
            <a:endParaRPr lang="en-US" sz="4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cuộc sống hàng ngày, chúng ta có thể nhận ra năng lượng nhờ các biểu hiện của nó.</a:t>
            </a:r>
            <a:endParaRPr lang="en-US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 năng: bóng đèn đang sáng, quạt trần đang quay, máy tính đang bật,…</a:t>
            </a:r>
          </a:p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Nhiệt năng: bình nước nóng</a:t>
            </a:r>
          </a:p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Âm thanh: Loa, micrô, …</a:t>
            </a:r>
          </a:p>
          <a:p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Ánh sáng: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nến</a:t>
            </a:r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vi-VN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sáng, đèn pin,…</a:t>
            </a:r>
            <a:endParaRPr lang="vi-VN" sz="4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31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5DEB812-E5A1-93D7-EF05-11780D2C1946}"/>
              </a:ext>
            </a:extLst>
          </p:cNvPr>
          <p:cNvSpPr txBox="1"/>
          <p:nvPr/>
        </p:nvSpPr>
        <p:spPr>
          <a:xfrm>
            <a:off x="167185" y="258887"/>
            <a:ext cx="60937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5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697</Words>
  <Application>Microsoft Office PowerPoint</Application>
  <PresentationFormat>Custom</PresentationFormat>
  <Paragraphs>84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BÀI 47:  MỘT SỐ DẠNG NĂNG LƯỢNG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</dc:creator>
  <cp:lastModifiedBy>DELL</cp:lastModifiedBy>
  <cp:revision>37</cp:revision>
  <dcterms:created xsi:type="dcterms:W3CDTF">2022-03-04T01:30:12Z</dcterms:created>
  <dcterms:modified xsi:type="dcterms:W3CDTF">2024-05-05T13:40:57Z</dcterms:modified>
</cp:coreProperties>
</file>